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Lst>
  <p:sldIdLst>
    <p:sldId id="256" r:id="rId2"/>
    <p:sldId id="257" r:id="rId3"/>
    <p:sldId id="259" r:id="rId4"/>
    <p:sldId id="260" r:id="rId5"/>
    <p:sldId id="258"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A967CE-1234-D357-6636-38C7D30C67E3}" v="5" dt="2022-02-14T23:04:50.794"/>
    <p1510:client id="{5C303B78-B7BE-446C-DEA2-F894BDF9C1AB}" v="10" dt="2022-02-09T18:03:24.257"/>
    <p1510:client id="{6A48F193-DE54-A58B-0A1D-EF4A3767BE96}" v="301" dt="2022-02-10T02:00:38.448"/>
    <p1510:client id="{7389635C-5B57-4086-BFC2-BF19613A4D38}" v="125" dt="2022-02-10T18:53:14.884"/>
    <p1510:client id="{8280A8FC-26E7-977A-941A-7F4CCE59900A}" v="3" dt="2022-02-10T15:55:00.114"/>
    <p1510:client id="{B2C24832-FB6A-40E2-F461-3E0BB2EE7D20}" v="93" dt="2022-02-09T19:03:26.992"/>
    <p1510:client id="{F3FDD3C1-DB32-0297-AC57-1A84DFD2966A}" v="49" dt="2022-02-10T19:13:27.268"/>
    <p1510:client id="{FC0B9129-4F31-4852-A378-9E1F224B9D26}" v="137" dt="2022-02-09T17:59:32.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66" d="100"/>
          <a:sy n="66" d="100"/>
        </p:scale>
        <p:origin x="4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407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76969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0640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819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483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20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3397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682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1307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1020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1616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9958427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pngall.com/amazon-png" TargetMode="External"/><Relationship Id="rId3" Type="http://schemas.openxmlformats.org/officeDocument/2006/relationships/hyperlink" Target="http://wikis.fdi.ucm.es/ELP/Netflix"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freepngimg.com/png/77831-play-icons-button-youtube-computer-logo" TargetMode="External"/><Relationship Id="rId5" Type="http://schemas.openxmlformats.org/officeDocument/2006/relationships/image" Target="../media/image4.png"/><Relationship Id="rId10" Type="http://schemas.openxmlformats.org/officeDocument/2006/relationships/hyperlink" Target="http://www.finsmes.com/2016/01/spotify-acquires-cord-project-and-soundwave.html" TargetMode="External"/><Relationship Id="rId4" Type="http://schemas.openxmlformats.org/officeDocument/2006/relationships/image" Target="../media/image3.jpe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document/5541170"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5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
            <a:extLst>
              <a:ext uri="{FF2B5EF4-FFF2-40B4-BE49-F238E27FC236}">
                <a16:creationId xmlns:a16="http://schemas.microsoft.com/office/drawing/2014/main" id="{4A59D36C-B7FF-4F69-8809-39F592726B98}"/>
              </a:ext>
            </a:extLst>
          </p:cNvPr>
          <p:cNvPicPr>
            <a:picLocks noChangeAspect="1"/>
          </p:cNvPicPr>
          <p:nvPr/>
        </p:nvPicPr>
        <p:blipFill rotWithShape="1">
          <a:blip r:embed="rId2"/>
          <a:srcRect t="4985" r="31053" b="4105"/>
          <a:stretch/>
        </p:blipFill>
        <p:spPr>
          <a:xfrm>
            <a:off x="3523488" y="10"/>
            <a:ext cx="8668512" cy="6857990"/>
          </a:xfrm>
          <a:prstGeom prst="rect">
            <a:avLst/>
          </a:prstGeom>
        </p:spPr>
      </p:pic>
      <p:sp>
        <p:nvSpPr>
          <p:cNvPr id="63" name="Rectangle 5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100">
                <a:ea typeface="Meiryo"/>
              </a:rPr>
              <a:t>Recommendation </a:t>
            </a:r>
            <a:br>
              <a:rPr lang="en-US" sz="4100">
                <a:ea typeface="Meiryo"/>
              </a:rPr>
            </a:br>
            <a:r>
              <a:rPr lang="en-US" sz="4100">
                <a:ea typeface="Meiryo"/>
              </a:rPr>
              <a:t>System Using Machine Learning</a:t>
            </a:r>
            <a:endParaRPr lang="en-US" sz="4100"/>
          </a:p>
        </p:txBody>
      </p:sp>
      <p:sp>
        <p:nvSpPr>
          <p:cNvPr id="3" name="Subtitle 2"/>
          <p:cNvSpPr>
            <a:spLocks noGrp="1"/>
          </p:cNvSpPr>
          <p:nvPr>
            <p:ph type="subTitle" idx="1"/>
          </p:nvPr>
        </p:nvSpPr>
        <p:spPr>
          <a:xfrm>
            <a:off x="477980" y="4872922"/>
            <a:ext cx="4023359" cy="1208141"/>
          </a:xfrm>
        </p:spPr>
        <p:txBody>
          <a:bodyPr>
            <a:normAutofit/>
          </a:bodyPr>
          <a:lstStyle/>
          <a:p>
            <a:pPr algn="l"/>
            <a:r>
              <a:rPr lang="en-US" sz="2000">
                <a:ea typeface="Meiryo"/>
              </a:rPr>
              <a:t>Nikita Dharmadhikari</a:t>
            </a:r>
            <a:endParaRPr lang="en-US" sz="2000"/>
          </a:p>
        </p:txBody>
      </p:sp>
      <p:sp>
        <p:nvSpPr>
          <p:cNvPr id="64" name="Rectangle 5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E4BEE-0058-4F16-925C-D97754FF9234}"/>
              </a:ext>
            </a:extLst>
          </p:cNvPr>
          <p:cNvSpPr>
            <a:spLocks noGrp="1"/>
          </p:cNvSpPr>
          <p:nvPr>
            <p:ph type="title"/>
          </p:nvPr>
        </p:nvSpPr>
        <p:spPr>
          <a:xfrm>
            <a:off x="293029" y="1057339"/>
            <a:ext cx="4394200" cy="1323439"/>
          </a:xfrm>
        </p:spPr>
        <p:txBody>
          <a:bodyPr vert="horz" lIns="91440" tIns="45720" rIns="91440" bIns="45720" rtlCol="0" anchor="t">
            <a:normAutofit/>
          </a:bodyPr>
          <a:lstStyle/>
          <a:p>
            <a:r>
              <a:rPr lang="en-US" sz="3100">
                <a:solidFill>
                  <a:schemeClr val="bg1"/>
                </a:solidFill>
              </a:rPr>
              <a:t>What is a recommendation System?</a:t>
            </a:r>
          </a:p>
        </p:txBody>
      </p:sp>
      <p:pic>
        <p:nvPicPr>
          <p:cNvPr id="13" name="Picture 14" descr="Logo, icon&#10;&#10;Description automatically generated">
            <a:extLst>
              <a:ext uri="{FF2B5EF4-FFF2-40B4-BE49-F238E27FC236}">
                <a16:creationId xmlns:a16="http://schemas.microsoft.com/office/drawing/2014/main" id="{D7A1C327-C0BA-411D-84D3-4AFF6C40C5A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046" r="3052"/>
          <a:stretch/>
        </p:blipFill>
        <p:spPr>
          <a:xfrm>
            <a:off x="8963023" y="3564673"/>
            <a:ext cx="3046526" cy="3250396"/>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1" name="Group 24">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8" name="Freeform: Shape 25">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6">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5" name="TextBox 24">
            <a:extLst>
              <a:ext uri="{FF2B5EF4-FFF2-40B4-BE49-F238E27FC236}">
                <a16:creationId xmlns:a16="http://schemas.microsoft.com/office/drawing/2014/main" id="{0B91243B-16AD-4BED-962D-76FF4BAEA9D3}"/>
              </a:ext>
            </a:extLst>
          </p:cNvPr>
          <p:cNvSpPr txBox="1"/>
          <p:nvPr/>
        </p:nvSpPr>
        <p:spPr>
          <a:xfrm>
            <a:off x="211931" y="2962274"/>
            <a:ext cx="383857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solidFill>
                  <a:schemeClr val="bg1"/>
                </a:solidFill>
                <a:cs typeface="Calibri"/>
              </a:rPr>
              <a:t>Simply put – It is a Filtering tool which uses Machine learning Algorithms to recommend the most Relevant Items to user.</a:t>
            </a:r>
            <a:endParaRPr lang="en-US" dirty="0">
              <a:solidFill>
                <a:schemeClr val="bg1"/>
              </a:solidFill>
            </a:endParaRPr>
          </a:p>
        </p:txBody>
      </p:sp>
      <p:sp>
        <p:nvSpPr>
          <p:cNvPr id="26" name="TextBox 25">
            <a:extLst>
              <a:ext uri="{FF2B5EF4-FFF2-40B4-BE49-F238E27FC236}">
                <a16:creationId xmlns:a16="http://schemas.microsoft.com/office/drawing/2014/main" id="{8A706269-E76B-46A0-8619-578B0CC95573}"/>
              </a:ext>
            </a:extLst>
          </p:cNvPr>
          <p:cNvSpPr txBox="1"/>
          <p:nvPr/>
        </p:nvSpPr>
        <p:spPr>
          <a:xfrm>
            <a:off x="211931" y="4367212"/>
            <a:ext cx="437435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bg1"/>
                </a:solidFill>
                <a:ea typeface="+mn-lt"/>
                <a:cs typeface="+mn-lt"/>
              </a:rPr>
              <a:t>It operates on the principle of finding patterns in consumer behavior data, which can be collected implicitly or explicitly.</a:t>
            </a:r>
            <a:endParaRPr lang="en-US" dirty="0">
              <a:solidFill>
                <a:schemeClr val="bg1"/>
              </a:solidFill>
              <a:cs typeface="Calibri"/>
            </a:endParaRPr>
          </a:p>
        </p:txBody>
      </p:sp>
      <p:pic>
        <p:nvPicPr>
          <p:cNvPr id="27" name="Picture 29">
            <a:extLst>
              <a:ext uri="{FF2B5EF4-FFF2-40B4-BE49-F238E27FC236}">
                <a16:creationId xmlns:a16="http://schemas.microsoft.com/office/drawing/2014/main" id="{C72B8CD1-46D1-442E-BA33-364C59F9866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602569" y="4193147"/>
            <a:ext cx="2077792" cy="2088524"/>
          </a:xfrm>
          <a:prstGeom prst="rect">
            <a:avLst/>
          </a:prstGeom>
        </p:spPr>
      </p:pic>
      <p:pic>
        <p:nvPicPr>
          <p:cNvPr id="32" name="Picture 32" descr="Logo, icon&#10;&#10;Description automatically generated">
            <a:extLst>
              <a:ext uri="{FF2B5EF4-FFF2-40B4-BE49-F238E27FC236}">
                <a16:creationId xmlns:a16="http://schemas.microsoft.com/office/drawing/2014/main" id="{9163141B-2AF0-4FAB-BF56-483A2D4472A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317864" y="1542245"/>
            <a:ext cx="1777285" cy="1777285"/>
          </a:xfrm>
          <a:prstGeom prst="rect">
            <a:avLst/>
          </a:prstGeom>
        </p:spPr>
      </p:pic>
      <p:pic>
        <p:nvPicPr>
          <p:cNvPr id="35" name="Picture 35" descr="Logo, icon&#10;&#10;Description automatically generated">
            <a:extLst>
              <a:ext uri="{FF2B5EF4-FFF2-40B4-BE49-F238E27FC236}">
                <a16:creationId xmlns:a16="http://schemas.microsoft.com/office/drawing/2014/main" id="{574BBC93-0465-40BC-8470-4C50A49A23AC}"/>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215621" y="2284086"/>
            <a:ext cx="1742473" cy="1742473"/>
          </a:xfrm>
          <a:prstGeom prst="rect">
            <a:avLst/>
          </a:prstGeom>
        </p:spPr>
      </p:pic>
      <p:sp>
        <p:nvSpPr>
          <p:cNvPr id="38" name="TextBox 37">
            <a:extLst>
              <a:ext uri="{FF2B5EF4-FFF2-40B4-BE49-F238E27FC236}">
                <a16:creationId xmlns:a16="http://schemas.microsoft.com/office/drawing/2014/main" id="{61FA7733-540B-43E5-A5F8-CAEBC6264E14}"/>
              </a:ext>
            </a:extLst>
          </p:cNvPr>
          <p:cNvSpPr txBox="1"/>
          <p:nvPr/>
        </p:nvSpPr>
        <p:spPr>
          <a:xfrm>
            <a:off x="6716601" y="577671"/>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rPr>
              <a:t>Popular Examples </a:t>
            </a:r>
            <a:endParaRPr lang="en-US" sz="3200">
              <a:solidFill>
                <a:schemeClr val="bg1"/>
              </a:solidFill>
              <a:cs typeface="Calibri"/>
            </a:endParaRPr>
          </a:p>
        </p:txBody>
      </p:sp>
    </p:spTree>
    <p:extLst>
      <p:ext uri="{BB962C8B-B14F-4D97-AF65-F5344CB8AC3E}">
        <p14:creationId xmlns:p14="http://schemas.microsoft.com/office/powerpoint/2010/main" val="439808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2">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2FD25C45-83A5-459B-A6DA-C068F47BD084}"/>
              </a:ext>
            </a:extLst>
          </p:cNvPr>
          <p:cNvSpPr>
            <a:spLocks noGrp="1"/>
          </p:cNvSpPr>
          <p:nvPr>
            <p:ph type="title"/>
          </p:nvPr>
        </p:nvSpPr>
        <p:spPr>
          <a:xfrm>
            <a:off x="838200" y="669925"/>
            <a:ext cx="4508946" cy="1325563"/>
          </a:xfrm>
        </p:spPr>
        <p:txBody>
          <a:bodyPr anchor="b">
            <a:normAutofit/>
          </a:bodyPr>
          <a:lstStyle/>
          <a:p>
            <a:pPr algn="r"/>
            <a:r>
              <a:rPr lang="en-US" sz="3100">
                <a:solidFill>
                  <a:schemeClr val="bg1"/>
                </a:solidFill>
                <a:cs typeface="Calibri Light"/>
              </a:rPr>
              <a:t>Why Do we Need Recommendation System?</a:t>
            </a:r>
            <a:endParaRPr lang="en-US" sz="3100">
              <a:solidFill>
                <a:schemeClr val="bg1"/>
              </a:solidFill>
            </a:endParaRPr>
          </a:p>
        </p:txBody>
      </p:sp>
      <p:cxnSp>
        <p:nvCxnSpPr>
          <p:cNvPr id="59" name="Straight Connector 54">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40565B6B-7E50-43C9-A077-E7610BDC2EE5}"/>
              </a:ext>
            </a:extLst>
          </p:cNvPr>
          <p:cNvSpPr>
            <a:spLocks noGrp="1"/>
          </p:cNvSpPr>
          <p:nvPr>
            <p:ph idx="1"/>
          </p:nvPr>
        </p:nvSpPr>
        <p:spPr>
          <a:xfrm>
            <a:off x="1392667" y="2398957"/>
            <a:ext cx="9406666" cy="3526144"/>
          </a:xfrm>
        </p:spPr>
        <p:txBody>
          <a:bodyPr vert="horz" lIns="91440" tIns="45720" rIns="91440" bIns="45720" rtlCol="0">
            <a:normAutofit/>
          </a:bodyPr>
          <a:lstStyle/>
          <a:p>
            <a:r>
              <a:rPr lang="en-US" sz="2000" dirty="0">
                <a:solidFill>
                  <a:schemeClr val="bg1"/>
                </a:solidFill>
                <a:ea typeface="+mn-lt"/>
                <a:cs typeface="+mn-lt"/>
              </a:rPr>
              <a:t>Recommender systems are an essential feature in our digital world, as users are often overwhelmed by choice.</a:t>
            </a:r>
          </a:p>
          <a:p>
            <a:r>
              <a:rPr lang="en-US" sz="2000" dirty="0">
                <a:solidFill>
                  <a:schemeClr val="bg1"/>
                </a:solidFill>
                <a:ea typeface="+mn-lt"/>
                <a:cs typeface="+mn-lt"/>
              </a:rPr>
              <a:t>A recommendation system helps users find compelling content in a large collection. </a:t>
            </a:r>
          </a:p>
          <a:p>
            <a:r>
              <a:rPr lang="en-US" sz="2000" dirty="0">
                <a:solidFill>
                  <a:schemeClr val="bg1"/>
                </a:solidFill>
                <a:ea typeface="+mn-lt"/>
                <a:cs typeface="+mn-lt"/>
              </a:rPr>
              <a:t>For example, the Google Play Store provides millions of apps, while YouTube provides billions of videos. More apps and videos are added every day. How can users find new compelling new content? Yes, one can use search to access content. However, a recommendation engine can display items that users might not have thought to search for on their own.</a:t>
            </a:r>
            <a:endParaRPr lang="en-US" sz="2000">
              <a:solidFill>
                <a:schemeClr val="bg1"/>
              </a:solidFill>
            </a:endParaRPr>
          </a:p>
          <a:p>
            <a:r>
              <a:rPr lang="en-US" sz="2000" dirty="0">
                <a:solidFill>
                  <a:schemeClr val="bg1"/>
                </a:solidFill>
                <a:ea typeface="+mn-lt"/>
                <a:cs typeface="+mn-lt"/>
              </a:rPr>
              <a:t> Recommender systems are like salesmen who know, based on your history and preferences, what you like.</a:t>
            </a:r>
            <a:endParaRPr lang="en-US" sz="2000">
              <a:solidFill>
                <a:schemeClr val="bg1"/>
              </a:solidFill>
              <a:cs typeface="Calibri"/>
            </a:endParaRPr>
          </a:p>
        </p:txBody>
      </p:sp>
      <p:sp>
        <p:nvSpPr>
          <p:cNvPr id="57" name="Rectangle 56">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5454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143C3EB6-F41C-4C4F-8E64-86B1CD43DB92}"/>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cs typeface="Calibri Light"/>
              </a:rPr>
              <a:t>How Do they work?</a:t>
            </a:r>
            <a:endParaRPr lang="en-US">
              <a:solidFill>
                <a:schemeClr val="bg1"/>
              </a:solidFill>
            </a:endParaRPr>
          </a:p>
        </p:txBody>
      </p:sp>
      <p:cxnSp>
        <p:nvCxnSpPr>
          <p:cNvPr id="36" name="Straight Connector 3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7415E59F-AC2F-4DF7-8755-CD2EA5A8B761}"/>
              </a:ext>
            </a:extLst>
          </p:cNvPr>
          <p:cNvSpPr>
            <a:spLocks noGrp="1"/>
          </p:cNvSpPr>
          <p:nvPr>
            <p:ph idx="1"/>
          </p:nvPr>
        </p:nvSpPr>
        <p:spPr>
          <a:xfrm>
            <a:off x="1392667" y="2398957"/>
            <a:ext cx="9406666" cy="3526144"/>
          </a:xfrm>
        </p:spPr>
        <p:txBody>
          <a:bodyPr vert="horz" lIns="91440" tIns="45720" rIns="91440" bIns="45720" rtlCol="0" anchor="t">
            <a:normAutofit/>
          </a:bodyPr>
          <a:lstStyle/>
          <a:p>
            <a:r>
              <a:rPr lang="en-US" sz="1600" dirty="0">
                <a:solidFill>
                  <a:schemeClr val="bg1"/>
                </a:solidFill>
                <a:ea typeface="+mn-lt"/>
                <a:cs typeface="+mn-lt"/>
              </a:rPr>
              <a:t>A recommendation engine works using a combination of data and machine learning technology.</a:t>
            </a:r>
          </a:p>
          <a:p>
            <a:r>
              <a:rPr lang="en-US" sz="1600" dirty="0">
                <a:solidFill>
                  <a:schemeClr val="bg1"/>
                </a:solidFill>
                <a:ea typeface="+mn-lt"/>
                <a:cs typeface="+mn-lt"/>
              </a:rPr>
              <a:t>Data is crucial in the development of a recommendation engine – it is the building blocks from which patterns are derived. The more data it has, the more efficient and effective it will be in making relevant revenue-generating suggestions.</a:t>
            </a:r>
          </a:p>
          <a:p>
            <a:r>
              <a:rPr lang="en-US" sz="1600" dirty="0">
                <a:solidFill>
                  <a:schemeClr val="bg1"/>
                </a:solidFill>
                <a:ea typeface="+mn-lt"/>
                <a:cs typeface="+mn-lt"/>
              </a:rPr>
              <a:t>Recommendation engines complete a standard four-step process: </a:t>
            </a:r>
            <a:endParaRPr lang="en-US" sz="1600" dirty="0">
              <a:solidFill>
                <a:schemeClr val="bg1"/>
              </a:solidFill>
              <a:cs typeface="Calibri"/>
            </a:endParaRPr>
          </a:p>
          <a:p>
            <a:pPr marL="800100" lvl="1" indent="-342900">
              <a:buAutoNum type="arabicPeriod"/>
            </a:pPr>
            <a:r>
              <a:rPr lang="en-US" sz="1600" u="sng" dirty="0">
                <a:solidFill>
                  <a:schemeClr val="bg1"/>
                </a:solidFill>
                <a:cs typeface="Calibri"/>
              </a:rPr>
              <a:t>Data collection </a:t>
            </a:r>
            <a:r>
              <a:rPr lang="en-US" sz="1600" dirty="0">
                <a:solidFill>
                  <a:schemeClr val="bg1"/>
                </a:solidFill>
                <a:cs typeface="Calibri"/>
              </a:rPr>
              <a:t>: Implicit and Explicit Data</a:t>
            </a:r>
          </a:p>
          <a:p>
            <a:pPr marL="800100" lvl="1" indent="-342900">
              <a:buAutoNum type="arabicPeriod"/>
            </a:pPr>
            <a:r>
              <a:rPr lang="en-US" sz="1600" u="sng" dirty="0">
                <a:solidFill>
                  <a:schemeClr val="bg1"/>
                </a:solidFill>
                <a:cs typeface="Calibri"/>
              </a:rPr>
              <a:t>Data storage</a:t>
            </a:r>
            <a:r>
              <a:rPr lang="en-US" sz="1600" dirty="0">
                <a:solidFill>
                  <a:schemeClr val="bg1"/>
                </a:solidFill>
                <a:cs typeface="Calibri"/>
              </a:rPr>
              <a:t> :  </a:t>
            </a:r>
            <a:r>
              <a:rPr lang="en-US" sz="1600" dirty="0">
                <a:solidFill>
                  <a:schemeClr val="bg1"/>
                </a:solidFill>
                <a:ea typeface="+mn-lt"/>
                <a:cs typeface="+mn-lt"/>
              </a:rPr>
              <a:t>Once the data is gathered, it needs to be stored.</a:t>
            </a:r>
          </a:p>
          <a:p>
            <a:pPr marL="800100" lvl="1" indent="-342900">
              <a:buAutoNum type="arabicPeriod"/>
            </a:pPr>
            <a:r>
              <a:rPr lang="en-US" sz="1600" u="sng" dirty="0">
                <a:solidFill>
                  <a:schemeClr val="bg1"/>
                </a:solidFill>
                <a:cs typeface="Calibri"/>
              </a:rPr>
              <a:t>Data Analysis</a:t>
            </a:r>
            <a:r>
              <a:rPr lang="en-US" sz="1600" dirty="0">
                <a:solidFill>
                  <a:schemeClr val="bg1"/>
                </a:solidFill>
                <a:cs typeface="Calibri"/>
              </a:rPr>
              <a:t> : </a:t>
            </a:r>
            <a:r>
              <a:rPr lang="en-US" sz="1600" dirty="0">
                <a:solidFill>
                  <a:schemeClr val="bg1"/>
                </a:solidFill>
                <a:ea typeface="+mn-lt"/>
                <a:cs typeface="+mn-lt"/>
              </a:rPr>
              <a:t>Real-time analysis , Batch Analysis, Near-real-time Analysis .</a:t>
            </a:r>
          </a:p>
          <a:p>
            <a:pPr marL="800100" lvl="1" indent="-342900">
              <a:buAutoNum type="arabicPeriod"/>
            </a:pPr>
            <a:r>
              <a:rPr lang="en-US" sz="1600" u="sng" dirty="0">
                <a:solidFill>
                  <a:schemeClr val="bg1"/>
                </a:solidFill>
                <a:cs typeface="Calibri"/>
              </a:rPr>
              <a:t>Data Filtering </a:t>
            </a:r>
            <a:r>
              <a:rPr lang="en-US" sz="1600" dirty="0">
                <a:solidFill>
                  <a:schemeClr val="bg1"/>
                </a:solidFill>
                <a:cs typeface="Calibri"/>
              </a:rPr>
              <a:t>: </a:t>
            </a:r>
            <a:r>
              <a:rPr lang="en-US" sz="1600" dirty="0">
                <a:solidFill>
                  <a:schemeClr val="bg1"/>
                </a:solidFill>
                <a:ea typeface="+mn-lt"/>
                <a:cs typeface="+mn-lt"/>
              </a:rPr>
              <a:t>. Different matrixes or mathematical rules and formulas are applied depending on whether </a:t>
            </a:r>
            <a:r>
              <a:rPr lang="en-US" sz="1600" b="1" i="1" dirty="0">
                <a:solidFill>
                  <a:schemeClr val="bg1"/>
                </a:solidFill>
                <a:ea typeface="+mn-lt"/>
                <a:cs typeface="+mn-lt"/>
              </a:rPr>
              <a:t>collaborative</a:t>
            </a:r>
            <a:r>
              <a:rPr lang="en-US" sz="1600" dirty="0">
                <a:solidFill>
                  <a:schemeClr val="bg1"/>
                </a:solidFill>
                <a:ea typeface="+mn-lt"/>
                <a:cs typeface="+mn-lt"/>
              </a:rPr>
              <a:t>, </a:t>
            </a:r>
            <a:r>
              <a:rPr lang="en-US" sz="1600" b="1" i="1" dirty="0">
                <a:solidFill>
                  <a:schemeClr val="bg1"/>
                </a:solidFill>
                <a:ea typeface="+mn-lt"/>
                <a:cs typeface="+mn-lt"/>
              </a:rPr>
              <a:t>content-based, or hybrid model</a:t>
            </a:r>
            <a:r>
              <a:rPr lang="en-US" sz="1600" dirty="0">
                <a:solidFill>
                  <a:schemeClr val="bg1"/>
                </a:solidFill>
                <a:ea typeface="+mn-lt"/>
                <a:cs typeface="+mn-lt"/>
              </a:rPr>
              <a:t> recommendation filtering is being used. The outcome of this filtering is the recommendations. </a:t>
            </a:r>
          </a:p>
          <a:p>
            <a:br>
              <a:rPr lang="en-US" sz="1400" dirty="0"/>
            </a:br>
            <a:endParaRPr lang="en-US" sz="1400">
              <a:solidFill>
                <a:schemeClr val="bg1"/>
              </a:solidFill>
            </a:endParaRPr>
          </a:p>
        </p:txBody>
      </p:sp>
      <p:sp>
        <p:nvSpPr>
          <p:cNvPr id="38" name="Rectangle 37">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8534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ins in a map">
            <a:extLst>
              <a:ext uri="{FF2B5EF4-FFF2-40B4-BE49-F238E27FC236}">
                <a16:creationId xmlns:a16="http://schemas.microsoft.com/office/drawing/2014/main" id="{EBA50A31-8EF1-4B98-9635-30FA06C60248}"/>
              </a:ext>
            </a:extLst>
          </p:cNvPr>
          <p:cNvPicPr>
            <a:picLocks noChangeAspect="1"/>
          </p:cNvPicPr>
          <p:nvPr/>
        </p:nvPicPr>
        <p:blipFill rotWithShape="1">
          <a:blip r:embed="rId2">
            <a:alphaModFix amt="40000"/>
          </a:blip>
          <a:srcRect t="9431" b="6299"/>
          <a:stretch/>
        </p:blipFill>
        <p:spPr>
          <a:xfrm>
            <a:off x="20" y="10"/>
            <a:ext cx="12188932" cy="6857990"/>
          </a:xfrm>
          <a:prstGeom prst="rect">
            <a:avLst/>
          </a:prstGeom>
        </p:spPr>
      </p:pic>
      <p:sp>
        <p:nvSpPr>
          <p:cNvPr id="2" name="Title 1">
            <a:extLst>
              <a:ext uri="{FF2B5EF4-FFF2-40B4-BE49-F238E27FC236}">
                <a16:creationId xmlns:a16="http://schemas.microsoft.com/office/drawing/2014/main" id="{09CF333C-C3AE-4B12-9CD2-25A62F0E63F6}"/>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a:t>References</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916129F-026D-44C1-A59E-695B7E50F682}"/>
              </a:ext>
            </a:extLst>
          </p:cNvPr>
          <p:cNvSpPr>
            <a:spLocks noGrp="1"/>
          </p:cNvSpPr>
          <p:nvPr>
            <p:ph idx="1"/>
          </p:nvPr>
        </p:nvSpPr>
        <p:spPr>
          <a:xfrm>
            <a:off x="841248" y="3502152"/>
            <a:ext cx="10506456" cy="2670048"/>
          </a:xfrm>
        </p:spPr>
        <p:txBody>
          <a:bodyPr vert="horz" lIns="91440" tIns="45720" rIns="91440" bIns="45720" rtlCol="0" anchor="t">
            <a:normAutofit/>
          </a:bodyPr>
          <a:lstStyle/>
          <a:p>
            <a:pPr marL="285750" indent="-285750">
              <a:buFont typeface="Arial,Sans-Serif" panose="020B0604020202020204" pitchFamily="34" charset="0"/>
            </a:pPr>
            <a:r>
              <a:rPr lang="en-US" sz="2000" i="1" dirty="0">
                <a:cs typeface="Calibri"/>
              </a:rPr>
              <a:t>https://www.kdnuggets.com/2019/09/machine-learning-recommender-systems.html.</a:t>
            </a:r>
            <a:endParaRPr lang="en-US" sz="2000" dirty="0">
              <a:ea typeface="+mn-lt"/>
              <a:cs typeface="+mn-lt"/>
            </a:endParaRPr>
          </a:p>
          <a:p>
            <a:pPr marL="285750" indent="-285750">
              <a:buFont typeface="Arial,Sans-Serif" panose="020B0604020202020204" pitchFamily="34" charset="0"/>
            </a:pPr>
            <a:endParaRPr lang="en-US" sz="2000" i="1">
              <a:ea typeface="+mn-lt"/>
              <a:cs typeface="+mn-lt"/>
            </a:endParaRPr>
          </a:p>
          <a:p>
            <a:pPr marL="285750" indent="-285750">
              <a:buFont typeface="Arial,Sans-Serif" panose="020B0604020202020204" pitchFamily="34" charset="0"/>
            </a:pPr>
            <a:r>
              <a:rPr lang="en-US" sz="2000" dirty="0">
                <a:ea typeface="+mn-lt"/>
                <a:cs typeface="+mn-lt"/>
              </a:rPr>
              <a:t>https://www.appier.com/blog/what-is-a-recommendation-engine-and-how-does-it-work/</a:t>
            </a:r>
            <a:endParaRPr lang="en-US" sz="2000" i="1" dirty="0">
              <a:ea typeface="+mn-lt"/>
              <a:cs typeface="+mn-lt"/>
            </a:endParaRPr>
          </a:p>
          <a:p>
            <a:pPr>
              <a:spcBef>
                <a:spcPts val="0"/>
              </a:spcBef>
            </a:pPr>
            <a:endParaRPr lang="en-US" sz="2000">
              <a:cs typeface="Calibri"/>
            </a:endParaRPr>
          </a:p>
          <a:p>
            <a:r>
              <a:rPr lang="en-US" sz="2000" dirty="0">
                <a:ea typeface="+mn-lt"/>
                <a:cs typeface="+mn-lt"/>
                <a:hlinkClick r:id="rId3"/>
              </a:rPr>
              <a:t>Research paper recommendation with topic analysis | IEEE Conference Publication | IEEE Xplore</a:t>
            </a:r>
            <a:endParaRPr lang="en-US" sz="2000" i="1">
              <a:cs typeface="Calibri"/>
            </a:endParaRPr>
          </a:p>
        </p:txBody>
      </p:sp>
    </p:spTree>
    <p:extLst>
      <p:ext uri="{BB962C8B-B14F-4D97-AF65-F5344CB8AC3E}">
        <p14:creationId xmlns:p14="http://schemas.microsoft.com/office/powerpoint/2010/main" val="25262856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TotalTime>
  <Words>368</Words>
  <Application>Microsoft Office PowerPoint</Application>
  <PresentationFormat>Widescreen</PresentationFormat>
  <Paragraphs>26</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Arial,Sans-Serif</vt:lpstr>
      <vt:lpstr>Calibri</vt:lpstr>
      <vt:lpstr>Calibri Light</vt:lpstr>
      <vt:lpstr>Office Theme</vt:lpstr>
      <vt:lpstr>Recommendation  System Using Machine Learning</vt:lpstr>
      <vt:lpstr>What is a recommendation System?</vt:lpstr>
      <vt:lpstr>Why Do we Need Recommendation System?</vt:lpstr>
      <vt:lpstr>How Do they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Nikki</dc:creator>
  <cp:lastModifiedBy>Nikita Dharmadhikari</cp:lastModifiedBy>
  <cp:revision>239</cp:revision>
  <dcterms:created xsi:type="dcterms:W3CDTF">2022-02-09T17:46:42Z</dcterms:created>
  <dcterms:modified xsi:type="dcterms:W3CDTF">2022-02-15T02:26:15Z</dcterms:modified>
</cp:coreProperties>
</file>